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  <p:sldMasterId id="2147483687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omfortaa" panose="020B0604020202020204" charset="0"/>
      <p:regular r:id="rId21"/>
      <p:bold r:id="rId22"/>
    </p:embeddedFont>
    <p:embeddedFont>
      <p:font typeface="Raleway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ac3be84c7_2_114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3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" sz="1200"/>
              <a:t>1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195" name="Google Shape;195;g26ac3be84c7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6439" y="695135"/>
            <a:ext cx="6460800" cy="342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ac3be84c7_2_114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4300" cy="4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6ac3be84c7_2_114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3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" sz="1200"/>
              <a:t>1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ac3be84c7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6ac3be84c7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ac3be84c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6ac3be84c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ac3be84c7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6ac3be84c7_2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ac3be84c7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85488"/>
            <a:ext cx="619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6ac3be84c7_2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Monitor and fill gaps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ac3be84c7_2_371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3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" sz="1200"/>
              <a:t>3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221" name="Google Shape;221;g26ac3be84c7_2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6439" y="695135"/>
            <a:ext cx="6460800" cy="342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ac3be84c7_2_371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4300" cy="4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6ac3be84c7_2_371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3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" sz="1200"/>
              <a:t>3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ac3be84c7_2_386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3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" sz="1200"/>
              <a:t>4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237" name="Google Shape;237;g26ac3be84c7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6439" y="695135"/>
            <a:ext cx="6460800" cy="342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6ac3be84c7_2_386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4300" cy="4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6ac3be84c7_2_386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3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" sz="1200"/>
              <a:t>4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ac3be84c7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85488"/>
            <a:ext cx="619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6ac3be84c7_2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Monitor and fill gaps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ac3be84c7_2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6ac3be84c7_2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ac3be84c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6ac3be84c7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jobs I would emphasise these three entrepreneurs ALONE are creating 11 jobs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ac3be84c7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ac3be84c7_2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89999"/>
              </a:buClr>
              <a:buSzPts val="1800"/>
              <a:buNone/>
              <a:defRPr sz="1800">
                <a:solidFill>
                  <a:srgbClr val="989999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500"/>
              <a:buNone/>
              <a:defRPr sz="1500">
                <a:solidFill>
                  <a:srgbClr val="989999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400"/>
              <a:buNone/>
              <a:defRPr sz="1400">
                <a:solidFill>
                  <a:srgbClr val="989999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200"/>
              <a:buNone/>
              <a:defRPr sz="1200">
                <a:solidFill>
                  <a:srgbClr val="989999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200"/>
              <a:buNone/>
              <a:defRPr sz="1200">
                <a:solidFill>
                  <a:srgbClr val="989999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200"/>
              <a:buNone/>
              <a:defRPr sz="1200">
                <a:solidFill>
                  <a:srgbClr val="989999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200"/>
              <a:buNone/>
              <a:defRPr sz="1200">
                <a:solidFill>
                  <a:srgbClr val="989999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200"/>
              <a:buNone/>
              <a:defRPr sz="1200">
                <a:solidFill>
                  <a:srgbClr val="989999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9999"/>
              </a:buClr>
              <a:buSzPts val="1200"/>
              <a:buNone/>
              <a:defRPr sz="1200">
                <a:solidFill>
                  <a:srgbClr val="989999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  <a:defRPr sz="21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  <a:defRPr sz="1500"/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sz="1500"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4767263"/>
            <a:ext cx="9144000" cy="3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 descr="A picture containing drawing, clock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56466" y="4828234"/>
            <a:ext cx="721360" cy="24033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89400" y="4821500"/>
            <a:ext cx="4165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Make it Rain for Your Business!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 descr="A picture containing object, clock, drawing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6223" y="4813506"/>
            <a:ext cx="1360731" cy="2837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/>
          <p:nvPr/>
        </p:nvSpPr>
        <p:spPr>
          <a:xfrm>
            <a:off x="9" y="4629150"/>
            <a:ext cx="9144000" cy="5511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771900" marR="0" lvl="0" indent="34290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www.oregonrain.org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00" y="4683047"/>
            <a:ext cx="1617433" cy="404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41"/>
          <p:cNvGrpSpPr/>
          <p:nvPr/>
        </p:nvGrpSpPr>
        <p:grpSpPr>
          <a:xfrm>
            <a:off x="0" y="4556000"/>
            <a:ext cx="9144000" cy="644700"/>
            <a:chOff x="-11600" y="4498850"/>
            <a:chExt cx="9144000" cy="644700"/>
          </a:xfrm>
        </p:grpSpPr>
        <p:sp>
          <p:nvSpPr>
            <p:cNvPr id="202" name="Google Shape;202;p41"/>
            <p:cNvSpPr/>
            <p:nvPr/>
          </p:nvSpPr>
          <p:spPr>
            <a:xfrm>
              <a:off x="-11600" y="4498850"/>
              <a:ext cx="9144000" cy="644700"/>
            </a:xfrm>
            <a:prstGeom prst="rect">
              <a:avLst/>
            </a:prstGeom>
            <a:solidFill>
              <a:srgbClr val="009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6000" y="4562986"/>
              <a:ext cx="1541550" cy="513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41"/>
            <p:cNvSpPr txBox="1"/>
            <p:nvPr/>
          </p:nvSpPr>
          <p:spPr>
            <a:xfrm>
              <a:off x="3085658" y="4652141"/>
              <a:ext cx="59709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Building Inclusive Entrepreneurial Ecosystems in Oregon</a:t>
              </a:r>
              <a:endPara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878" y="239848"/>
            <a:ext cx="2295244" cy="7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1"/>
          <p:cNvSpPr txBox="1"/>
          <p:nvPr/>
        </p:nvSpPr>
        <p:spPr>
          <a:xfrm>
            <a:off x="5044237" y="1174931"/>
            <a:ext cx="3716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Presentation to the Cottage Grove CDC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June 4, 2021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207" name="Google Shape;20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3775" cy="612095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1"/>
          <p:cNvSpPr/>
          <p:nvPr/>
        </p:nvSpPr>
        <p:spPr>
          <a:xfrm>
            <a:off x="-100" y="3859350"/>
            <a:ext cx="9144000" cy="11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Century Gothic"/>
                <a:ea typeface="Century Gothic"/>
                <a:cs typeface="Century Gothic"/>
                <a:sym typeface="Century Gothic"/>
              </a:rPr>
              <a:t>Partnering with the City of Oakridge to Build </a:t>
            </a: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Century Gothic"/>
                <a:ea typeface="Century Gothic"/>
                <a:cs typeface="Century Gothic"/>
                <a:sym typeface="Century Gothic"/>
              </a:rPr>
              <a:t>A Sustainable Entrepreneurial Ecosystem &amp; Economy</a:t>
            </a: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5675" y="5"/>
            <a:ext cx="3008324" cy="150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626" y="3914964"/>
            <a:ext cx="1351183" cy="10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>
            <a:spLocks noGrp="1"/>
          </p:cNvSpPr>
          <p:nvPr>
            <p:ph type="body" idx="1"/>
          </p:nvPr>
        </p:nvSpPr>
        <p:spPr>
          <a:xfrm>
            <a:off x="311700" y="664225"/>
            <a:ext cx="5992500" cy="3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RAIN Catalysts Directly Supported the City of Oakridge for the Following</a:t>
            </a:r>
            <a:endParaRPr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The RISE Grant </a:t>
            </a:r>
            <a:endParaRPr sz="17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The Industrial Lands Grant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Letters of Support Have Been Written for the Following</a:t>
            </a:r>
            <a:endParaRPr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WAC Funding Committee</a:t>
            </a:r>
            <a:endParaRPr sz="17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Oakridge Industrial Park</a:t>
            </a:r>
            <a:endParaRPr sz="17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WOLFH (Westfir Oakridge Local Food Hub)</a:t>
            </a:r>
            <a:endParaRPr sz="17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City of Oakridge Technical Assistance Grant</a:t>
            </a:r>
            <a:endParaRPr sz="17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  <p:sp>
        <p:nvSpPr>
          <p:cNvPr id="300" name="Google Shape;300;p50"/>
          <p:cNvSpPr/>
          <p:nvPr/>
        </p:nvSpPr>
        <p:spPr>
          <a:xfrm>
            <a:off x="0" y="4570400"/>
            <a:ext cx="9144000" cy="5730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535161"/>
            <a:ext cx="1267160" cy="6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0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Grants &amp; Letters of Support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303" name="Google Shape;30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500" y="2835150"/>
            <a:ext cx="3098650" cy="17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/>
          <p:nvPr/>
        </p:nvSpPr>
        <p:spPr>
          <a:xfrm>
            <a:off x="450475" y="632200"/>
            <a:ext cx="8587500" cy="4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April &amp; May:</a:t>
            </a:r>
            <a:endParaRPr sz="21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2000"/>
              <a:buFont typeface="Raleway"/>
              <a:buChar char="●"/>
            </a:pPr>
            <a:r>
              <a:rPr lang="en" sz="20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🚗 Virtual/Hybrid Offering of Destination Creation Course</a:t>
            </a:r>
            <a:endParaRPr sz="20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○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is a proprietary curriculum </a:t>
            </a:r>
            <a:r>
              <a:rPr lang="en" sz="20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valued at $800 per attendee</a:t>
            </a: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offered free of charge to 17 businesses or community organizations in Oakridge/Westfir and Lowell. 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2000"/>
              <a:buFont typeface="Raleway"/>
              <a:buChar char="●"/>
            </a:pPr>
            <a:r>
              <a:rPr lang="en" sz="20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🌼 Spring Into New Business!</a:t>
            </a:r>
            <a:endParaRPr sz="20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○"/>
            </a:pPr>
            <a:r>
              <a:rPr lang="en" sz="20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day long seminar at the Golf Course featuring</a:t>
            </a:r>
            <a:endParaRPr sz="2000" u="sng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■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Choose Your Business Entity and its Tax Implications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■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Mini Pre-StartUp Accelerator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■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Digital Marketing (Free &amp; Paid) for Your Business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sp>
        <p:nvSpPr>
          <p:cNvPr id="309" name="Google Shape;309;p51"/>
          <p:cNvSpPr/>
          <p:nvPr/>
        </p:nvSpPr>
        <p:spPr>
          <a:xfrm>
            <a:off x="0" y="4570400"/>
            <a:ext cx="9144000" cy="5730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535161"/>
            <a:ext cx="1267160" cy="6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1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What’s Next…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/>
        </p:nvSpPr>
        <p:spPr>
          <a:xfrm>
            <a:off x="374275" y="632200"/>
            <a:ext cx="46947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May &amp; June:</a:t>
            </a:r>
            <a:endParaRPr sz="2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1900"/>
              <a:buFont typeface="Raleway"/>
              <a:buChar char="●"/>
            </a:pPr>
            <a:r>
              <a:rPr lang="en" sz="1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City of Oakridge’s Entrepreneurial Ecosystem Assessment</a:t>
            </a:r>
            <a:endParaRPr sz="1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○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Surveying key stakeholders on the “10 elements of a thriving E&amp;I economy”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○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Report back to stakeholders: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■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Areas growing/thriving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■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Areas for Improvement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■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Gaps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■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Suggestions for filling gaps (who and when…)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</a:endParaRPr>
          </a:p>
        </p:txBody>
      </p:sp>
      <p:sp>
        <p:nvSpPr>
          <p:cNvPr id="317" name="Google Shape;317;p52"/>
          <p:cNvSpPr/>
          <p:nvPr/>
        </p:nvSpPr>
        <p:spPr>
          <a:xfrm>
            <a:off x="0" y="4570400"/>
            <a:ext cx="9144000" cy="5730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535161"/>
            <a:ext cx="1267160" cy="6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2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    What’s Next…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320" name="Google Shape;32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075" y="89550"/>
            <a:ext cx="3757599" cy="205299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1" name="Google Shape;32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5076" y="2331462"/>
            <a:ext cx="3757601" cy="2074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/>
          <p:nvPr/>
        </p:nvSpPr>
        <p:spPr>
          <a:xfrm>
            <a:off x="19" y="4611432"/>
            <a:ext cx="9144000" cy="5511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3" y="4668580"/>
            <a:ext cx="950368" cy="47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075" y="633600"/>
            <a:ext cx="6591775" cy="44711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42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Monitor &amp; Support Oakridge’s E&amp;I Ecosystem</a:t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>
            <a:spLocks noGrp="1"/>
          </p:cNvSpPr>
          <p:nvPr>
            <p:ph type="title"/>
          </p:nvPr>
        </p:nvSpPr>
        <p:spPr>
          <a:xfrm>
            <a:off x="13" y="280525"/>
            <a:ext cx="9144000" cy="543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99CC"/>
                </a:solidFill>
              </a:rPr>
              <a:t>TOOLKIT</a:t>
            </a:r>
            <a:r>
              <a:rPr lang="en" sz="3000" b="1">
                <a:solidFill>
                  <a:schemeClr val="dk2"/>
                </a:solidFill>
              </a:rPr>
              <a:t> W/ 50+ ASSETS</a:t>
            </a:r>
            <a:endParaRPr/>
          </a:p>
        </p:txBody>
      </p:sp>
      <p:sp>
        <p:nvSpPr>
          <p:cNvPr id="226" name="Google Shape;226;p43"/>
          <p:cNvSpPr/>
          <p:nvPr/>
        </p:nvSpPr>
        <p:spPr>
          <a:xfrm>
            <a:off x="9" y="4629150"/>
            <a:ext cx="9144000" cy="5511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771900" marR="0" lvl="0" indent="34290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www.oregonrain.org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00" y="4683047"/>
            <a:ext cx="1617433" cy="404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43"/>
          <p:cNvGrpSpPr/>
          <p:nvPr/>
        </p:nvGrpSpPr>
        <p:grpSpPr>
          <a:xfrm>
            <a:off x="0" y="4556000"/>
            <a:ext cx="9144000" cy="644700"/>
            <a:chOff x="-11600" y="4498850"/>
            <a:chExt cx="9144000" cy="644700"/>
          </a:xfrm>
        </p:grpSpPr>
        <p:sp>
          <p:nvSpPr>
            <p:cNvPr id="229" name="Google Shape;229;p43"/>
            <p:cNvSpPr/>
            <p:nvPr/>
          </p:nvSpPr>
          <p:spPr>
            <a:xfrm>
              <a:off x="-11600" y="4498850"/>
              <a:ext cx="9144000" cy="644700"/>
            </a:xfrm>
            <a:prstGeom prst="rect">
              <a:avLst/>
            </a:prstGeom>
            <a:solidFill>
              <a:srgbClr val="009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 txBox="1"/>
            <p:nvPr/>
          </p:nvSpPr>
          <p:spPr>
            <a:xfrm>
              <a:off x="3256025" y="4652141"/>
              <a:ext cx="58005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Building Inclusive Entrepreneurial Ecosystems in Oregon</a:t>
              </a:r>
              <a:endPara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231" name="Google Shape;23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1153" y="1154163"/>
            <a:ext cx="4047169" cy="307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3"/>
          <p:cNvPicPr preferRelativeResize="0"/>
          <p:nvPr/>
        </p:nvPicPr>
        <p:blipFill rotWithShape="1">
          <a:blip r:embed="rId5">
            <a:alphaModFix/>
          </a:blip>
          <a:srcRect t="-33390" b="33390"/>
          <a:stretch/>
        </p:blipFill>
        <p:spPr>
          <a:xfrm>
            <a:off x="110446" y="4505722"/>
            <a:ext cx="1541511" cy="513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3"/>
          <p:cNvSpPr/>
          <p:nvPr/>
        </p:nvSpPr>
        <p:spPr>
          <a:xfrm>
            <a:off x="19" y="4611432"/>
            <a:ext cx="9144000" cy="5511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77" y="4593248"/>
            <a:ext cx="1100812" cy="5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00" y="4683047"/>
            <a:ext cx="1617433" cy="40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38" y="28613"/>
            <a:ext cx="3050212" cy="4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8563" y="212400"/>
            <a:ext cx="2705869" cy="43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0131" y="28611"/>
            <a:ext cx="2705869" cy="510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269" y="4092487"/>
            <a:ext cx="2151974" cy="85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/>
          <p:nvPr/>
        </p:nvSpPr>
        <p:spPr>
          <a:xfrm>
            <a:off x="19" y="4611432"/>
            <a:ext cx="9144000" cy="5511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77" y="4593248"/>
            <a:ext cx="1100812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5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</a:rPr>
              <a:t>Only enter Communities who Invite us in!</a:t>
            </a: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144725" y="740425"/>
            <a:ext cx="8999400" cy="3281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➔"/>
            </a:pPr>
            <a:r>
              <a:rPr lang="en" sz="2000" b="1">
                <a:solidFill>
                  <a:schemeClr val="dk2"/>
                </a:solidFill>
                <a:highlight>
                  <a:srgbClr val="FFD530"/>
                </a:highlight>
                <a:latin typeface="Raleway"/>
                <a:ea typeface="Raleway"/>
                <a:cs typeface="Raleway"/>
                <a:sym typeface="Raleway"/>
              </a:rPr>
              <a:t>Oakridge </a:t>
            </a:r>
            <a:r>
              <a:rPr lang="en" sz="2000" b="1">
                <a:highlight>
                  <a:srgbClr val="FFD530"/>
                </a:highlight>
                <a:latin typeface="Raleway"/>
                <a:ea typeface="Raleway"/>
                <a:cs typeface="Raleway"/>
                <a:sym typeface="Raleway"/>
              </a:rPr>
              <a:t>($20,000)</a:t>
            </a:r>
            <a:r>
              <a:rPr lang="en" sz="2000" b="1">
                <a:solidFill>
                  <a:schemeClr val="dk2"/>
                </a:solidFill>
                <a:highlight>
                  <a:srgbClr val="FFD530"/>
                </a:highlight>
                <a:latin typeface="Raleway"/>
                <a:ea typeface="Raleway"/>
                <a:cs typeface="Raleway"/>
                <a:sym typeface="Raleway"/>
              </a:rPr>
              <a:t> – 2 year MOU</a:t>
            </a:r>
            <a:r>
              <a:rPr lang="en" sz="2000" b="1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3500)</a:t>
            </a:r>
            <a:endParaRPr sz="2000" b="1">
              <a:solidFill>
                <a:schemeClr val="dk2"/>
              </a:solidFill>
              <a:highlight>
                <a:srgbClr val="FFD53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highlight>
                <a:srgbClr val="FFD53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➔"/>
            </a:pPr>
            <a:r>
              <a:rPr lang="en" sz="2000" b="1">
                <a:solidFill>
                  <a:schemeClr val="dk2"/>
                </a:solidFill>
                <a:highlight>
                  <a:srgbClr val="FFD530"/>
                </a:highlight>
                <a:latin typeface="Raleway"/>
                <a:ea typeface="Raleway"/>
                <a:cs typeface="Raleway"/>
                <a:sym typeface="Raleway"/>
              </a:rPr>
              <a:t>Lowell </a:t>
            </a:r>
            <a:r>
              <a:rPr lang="en" sz="2000" b="1">
                <a:highlight>
                  <a:srgbClr val="FFD530"/>
                </a:highlight>
                <a:latin typeface="Raleway"/>
                <a:ea typeface="Raleway"/>
                <a:cs typeface="Raleway"/>
                <a:sym typeface="Raleway"/>
              </a:rPr>
              <a:t>($20,000)</a:t>
            </a:r>
            <a:r>
              <a:rPr lang="en" sz="2000" b="1">
                <a:solidFill>
                  <a:schemeClr val="dk2"/>
                </a:solidFill>
                <a:highlight>
                  <a:srgbClr val="FFD530"/>
                </a:highlight>
                <a:latin typeface="Raleway"/>
                <a:ea typeface="Raleway"/>
                <a:cs typeface="Raleway"/>
                <a:sym typeface="Raleway"/>
              </a:rPr>
              <a:t> – 2 year MOU</a:t>
            </a:r>
            <a:r>
              <a:rPr lang="en" sz="2000" b="1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1200)</a:t>
            </a:r>
            <a:endParaRPr sz="2000" b="1">
              <a:solidFill>
                <a:schemeClr val="dk2"/>
              </a:solidFill>
              <a:highlight>
                <a:srgbClr val="FFD53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➔"/>
            </a:pP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Veneta 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($20,000) </a:t>
            </a: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– 2 year MOU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5K)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➔"/>
            </a:pP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Cottage Grove 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($70,000)</a:t>
            </a: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– 2 year MOU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11K)</a:t>
            </a:r>
            <a:endParaRPr sz="2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➔"/>
            </a:pP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Creswell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 ($140,000)</a:t>
            </a: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– 5 year MOU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6K)</a:t>
            </a:r>
            <a:endParaRPr sz="2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➔"/>
            </a:pP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Florence 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($74,000)</a:t>
            </a:r>
            <a:r>
              <a:rPr lang="en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– 2 year MOU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10K)</a:t>
            </a:r>
            <a:endParaRPr sz="2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➔"/>
            </a:pP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 Rural Cities in Grant County, OR </a:t>
            </a: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($44,000)</a:t>
            </a: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– 2 year MOU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7200)</a:t>
            </a:r>
            <a:endParaRPr sz="18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➔"/>
            </a:pP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8 Rural Cities in Skagit County, WA </a:t>
            </a: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($300,000)</a:t>
            </a: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– 2 year MOU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131K)</a:t>
            </a:r>
            <a:endParaRPr sz="18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Raleway"/>
              <a:buChar char="➔"/>
            </a:pPr>
            <a:endParaRPr sz="5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➔"/>
            </a:pP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12 Rural Cities in Linn/Benton Counties, OR </a:t>
            </a: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($132,000)</a:t>
            </a:r>
            <a:r>
              <a:rPr lang="en"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– 2 year MOU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(pop = 109K)</a:t>
            </a:r>
            <a:endParaRPr sz="18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54" name="Google Shape;25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00714">
            <a:off x="6705675" y="1000173"/>
            <a:ext cx="2146800" cy="13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311700" y="1023450"/>
            <a:ext cx="8520600" cy="28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2800"/>
              <a:buFont typeface="Raleway"/>
              <a:buChar char="●"/>
            </a:pPr>
            <a:r>
              <a:rPr lang="en" sz="2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Lane County</a:t>
            </a:r>
            <a:endParaRPr sz="2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2800"/>
              <a:buFont typeface="Raleway"/>
              <a:buChar char="●"/>
            </a:pPr>
            <a:r>
              <a:rPr lang="en" sz="2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State of Oregon (Business Oregon)</a:t>
            </a:r>
            <a:endParaRPr sz="2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2900"/>
              <a:buFont typeface="Raleway"/>
              <a:buChar char="●"/>
            </a:pPr>
            <a:r>
              <a:rPr lang="en" sz="2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US Department of Agriculture</a:t>
            </a:r>
            <a:endParaRPr sz="2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2900"/>
              <a:buFont typeface="Raleway"/>
              <a:buChar char="●"/>
            </a:pPr>
            <a:r>
              <a:rPr lang="en" sz="2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US Economic Development Administration</a:t>
            </a:r>
            <a:endParaRPr sz="2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94CC"/>
              </a:buClr>
              <a:buSzPts val="2900"/>
              <a:buFont typeface="Raleway"/>
              <a:buChar char="●"/>
            </a:pPr>
            <a:r>
              <a:rPr lang="en" sz="2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The Collins Foundation</a:t>
            </a:r>
            <a:endParaRPr sz="2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  <p:sp>
        <p:nvSpPr>
          <p:cNvPr id="260" name="Google Shape;260;p46"/>
          <p:cNvSpPr/>
          <p:nvPr/>
        </p:nvSpPr>
        <p:spPr>
          <a:xfrm>
            <a:off x="0" y="4570400"/>
            <a:ext cx="9144000" cy="5730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535161"/>
            <a:ext cx="1267160" cy="6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Funds Leveraged to Support E&amp;I in Oakridge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Entrepreneur &amp; Community Support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68" name="Google Shape;268;p47"/>
          <p:cNvSpPr/>
          <p:nvPr/>
        </p:nvSpPr>
        <p:spPr>
          <a:xfrm>
            <a:off x="622700" y="1274725"/>
            <a:ext cx="3424800" cy="336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SweetVine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Brock’s Woodlot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Marbalous Art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SoMetal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Mane Street Coffee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Lady Sourdough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ArtWorks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Flying Dog Gallery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UBRA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Oakridge Lodge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Oakridge Cascade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p47"/>
          <p:cNvSpPr txBox="1"/>
          <p:nvPr/>
        </p:nvSpPr>
        <p:spPr>
          <a:xfrm>
            <a:off x="-100" y="632125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94CC"/>
                </a:solidFill>
              </a:rPr>
              <a:t>Sampling of Support over the last year in Oakridge:</a:t>
            </a:r>
            <a:endParaRPr sz="2300" b="1">
              <a:solidFill>
                <a:srgbClr val="0094CC"/>
              </a:solidFill>
            </a:endParaRPr>
          </a:p>
        </p:txBody>
      </p:sp>
      <p:sp>
        <p:nvSpPr>
          <p:cNvPr id="270" name="Google Shape;270;p47"/>
          <p:cNvSpPr txBox="1"/>
          <p:nvPr/>
        </p:nvSpPr>
        <p:spPr>
          <a:xfrm>
            <a:off x="4047500" y="1291825"/>
            <a:ext cx="4436700" cy="3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Corner Bar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Urban Market &amp; Salvage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SWFC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Casey’s RV Park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OW Chamber of Commerce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WOLFH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City of Oakridge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Happy Belly Burgers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Cascades to Coast Home Inspection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Sizzling Hot Pizza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Sunshine Landscaping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0" y="4570400"/>
            <a:ext cx="9144000" cy="5730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535161"/>
            <a:ext cx="1267160" cy="63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/>
          <p:nvPr/>
        </p:nvSpPr>
        <p:spPr>
          <a:xfrm rot="2700000">
            <a:off x="6529992" y="3875885"/>
            <a:ext cx="1084724" cy="1036078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8"/>
          <p:cNvSpPr txBox="1">
            <a:spLocks noGrp="1"/>
          </p:cNvSpPr>
          <p:nvPr>
            <p:ph type="body" idx="1"/>
          </p:nvPr>
        </p:nvSpPr>
        <p:spPr>
          <a:xfrm>
            <a:off x="327725" y="353400"/>
            <a:ext cx="8520600" cy="3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Services RAIN Catalysts Has Provided:</a:t>
            </a:r>
            <a:endParaRPr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Provided Financial Sponsorship for Marketing/Events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Free Mentoring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Free Educational Workshops &amp; Meetups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Free Digital Marketing Workshops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Connections with other Rural Entrepreneurs in Lane, Linn, and Benton Counties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Services Still Needed:</a:t>
            </a:r>
            <a:endParaRPr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Raising Capital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Financial Literacy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Pricing Goods &amp; Services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Understanding Codes &amp; Regulations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Jobs Created/To Be Created From These Three Entrepreneurs         </a:t>
            </a:r>
            <a:r>
              <a:rPr lang="en" sz="1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11</a:t>
            </a:r>
            <a:endParaRPr sz="1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279" name="Google Shape;2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678803"/>
            <a:ext cx="980224" cy="4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8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What Oakridge Entrepreneurs are Saying: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81" name="Google Shape;281;p48"/>
          <p:cNvSpPr/>
          <p:nvPr/>
        </p:nvSpPr>
        <p:spPr>
          <a:xfrm>
            <a:off x="0" y="4570400"/>
            <a:ext cx="9144000" cy="5730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535161"/>
            <a:ext cx="1267160" cy="6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8"/>
          <p:cNvSpPr txBox="1"/>
          <p:nvPr/>
        </p:nvSpPr>
        <p:spPr>
          <a:xfrm>
            <a:off x="5695200" y="737350"/>
            <a:ext cx="3448800" cy="400200"/>
          </a:xfrm>
          <a:prstGeom prst="rect">
            <a:avLst/>
          </a:prstGeom>
          <a:solidFill>
            <a:srgbClr val="0094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(See Entrepreneur Letters in Packet)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>
            <a:spLocks noGrp="1"/>
          </p:cNvSpPr>
          <p:nvPr>
            <p:ph type="body" idx="1"/>
          </p:nvPr>
        </p:nvSpPr>
        <p:spPr>
          <a:xfrm>
            <a:off x="235500" y="588025"/>
            <a:ext cx="5327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“It is important to small businesses like mine to have the “big city” resources that RAIN Catalysts brings to our rural community.”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– Michelle Slaven, Sweetvine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289" name="Google Shape;289;p49"/>
          <p:cNvSpPr/>
          <p:nvPr/>
        </p:nvSpPr>
        <p:spPr>
          <a:xfrm>
            <a:off x="0" y="4570400"/>
            <a:ext cx="9144000" cy="573000"/>
          </a:xfrm>
          <a:prstGeom prst="rect">
            <a:avLst/>
          </a:prstGeom>
          <a:solidFill>
            <a:srgbClr val="0094CC"/>
          </a:solidFill>
          <a:ln w="9525" cap="flat" cmpd="sng">
            <a:solidFill>
              <a:srgbClr val="0094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" y="4535161"/>
            <a:ext cx="1267160" cy="6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/>
        </p:nvSpPr>
        <p:spPr>
          <a:xfrm>
            <a:off x="-11700" y="-12"/>
            <a:ext cx="9167400" cy="5730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What Oakridge Entrepreneurs are Saying: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pic>
        <p:nvPicPr>
          <p:cNvPr id="292" name="Google Shape;29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001" y="764825"/>
            <a:ext cx="2739025" cy="131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 txBox="1">
            <a:spLocks noGrp="1"/>
          </p:cNvSpPr>
          <p:nvPr>
            <p:ph type="body" idx="1"/>
          </p:nvPr>
        </p:nvSpPr>
        <p:spPr>
          <a:xfrm>
            <a:off x="2806400" y="2569225"/>
            <a:ext cx="61089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94CC"/>
                </a:solidFill>
                <a:latin typeface="Raleway"/>
                <a:ea typeface="Raleway"/>
                <a:cs typeface="Raleway"/>
                <a:sym typeface="Raleway"/>
              </a:rPr>
              <a:t>“[RAIN has] provided financial sponsorship for marketing/events and connected me to other rural entrepreneurs in the region.”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– Barbara Counsil Burney, Barbara Counsil Art &amp; Illustration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0094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294" name="Google Shape;29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050" y="2402377"/>
            <a:ext cx="1871675" cy="198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egon RAIN Virtual Workshops">
  <a:themeElements>
    <a:clrScheme name="Oregon RAIN Theme">
      <a:dk1>
        <a:srgbClr val="58595A"/>
      </a:dk1>
      <a:lt1>
        <a:srgbClr val="FFFFFF"/>
      </a:lt1>
      <a:dk2>
        <a:srgbClr val="0094CC"/>
      </a:dk2>
      <a:lt2>
        <a:srgbClr val="FFFFFF"/>
      </a:lt2>
      <a:accent1>
        <a:srgbClr val="231F2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On-screen Show (16:9)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Comfortaa</vt:lpstr>
      <vt:lpstr>Raleway</vt:lpstr>
      <vt:lpstr>Arial</vt:lpstr>
      <vt:lpstr>Century Gothic</vt:lpstr>
      <vt:lpstr>Simple Light</vt:lpstr>
      <vt:lpstr>Oregon RAIN Virtual Workshops</vt:lpstr>
      <vt:lpstr>Simple Light</vt:lpstr>
      <vt:lpstr>PowerPoint Presentation</vt:lpstr>
      <vt:lpstr>PowerPoint Presentation</vt:lpstr>
      <vt:lpstr>TOOLKIT W/ 50+ ASSETS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 Administrator</dc:creator>
  <cp:lastModifiedBy>City Administrator</cp:lastModifiedBy>
  <cp:revision>1</cp:revision>
  <dcterms:modified xsi:type="dcterms:W3CDTF">2024-03-06T22:13:45Z</dcterms:modified>
</cp:coreProperties>
</file>